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6" r:id="rId4"/>
    <p:sldId id="258" r:id="rId5"/>
    <p:sldId id="261" r:id="rId6"/>
    <p:sldId id="262" r:id="rId7"/>
    <p:sldId id="272" r:id="rId8"/>
    <p:sldId id="269" r:id="rId9"/>
    <p:sldId id="263" r:id="rId10"/>
    <p:sldId id="273" r:id="rId11"/>
    <p:sldId id="27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1" autoAdjust="0"/>
  </p:normalViewPr>
  <p:slideViewPr>
    <p:cSldViewPr>
      <p:cViewPr varScale="1">
        <p:scale>
          <a:sx n="104" d="100"/>
          <a:sy n="104" d="100"/>
        </p:scale>
        <p:origin x="-1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14" y="330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DB8D-839A-4716-A9E7-84D7A102CBD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1A73B-0016-490B-8198-0AE30136B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689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DB8D-839A-4716-A9E7-84D7A102CBD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1A73B-0016-490B-8198-0AE30136B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499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DB8D-839A-4716-A9E7-84D7A102CBD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1A73B-0016-490B-8198-0AE30136B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756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DB8D-839A-4716-A9E7-84D7A102CBD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1A73B-0016-490B-8198-0AE30136B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78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DB8D-839A-4716-A9E7-84D7A102CBD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1A73B-0016-490B-8198-0AE30136B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021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DB8D-839A-4716-A9E7-84D7A102CBD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1A73B-0016-490B-8198-0AE30136B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45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DB8D-839A-4716-A9E7-84D7A102CBD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1A73B-0016-490B-8198-0AE30136B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97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DB8D-839A-4716-A9E7-84D7A102CBD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1A73B-0016-490B-8198-0AE30136B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275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DB8D-839A-4716-A9E7-84D7A102CBD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1A73B-0016-490B-8198-0AE30136B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025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DB8D-839A-4716-A9E7-84D7A102CBD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1A73B-0016-490B-8198-0AE30136B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228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DB8D-839A-4716-A9E7-84D7A102CBD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1A73B-0016-490B-8198-0AE30136B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426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DB8D-839A-4716-A9E7-84D7A102CBD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1A73B-0016-490B-8198-0AE30136B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572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DDB8D-839A-4716-A9E7-84D7A102CBD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1A73B-0016-490B-8198-0AE30136B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690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70510" indent="-270510">
              <a:lnSpc>
                <a:spcPct val="90000"/>
              </a:lnSpc>
            </a:pPr>
            <a:r>
              <a:rPr lang="uk-UA" sz="2000" b="1" dirty="0" smtClean="0">
                <a:latin typeface="Times New Roman"/>
                <a:ea typeface="Times New Roman"/>
                <a:cs typeface="Times New Roman"/>
              </a:rPr>
              <a:t>УКРАЇНСЬКИЙ ДЕРЖАВН</a:t>
            </a:r>
            <a:r>
              <a:rPr lang="uk-UA" sz="2000" b="1" dirty="0" smtClean="0">
                <a:effectLst/>
                <a:latin typeface="Times New Roman"/>
                <a:ea typeface="Times New Roman"/>
                <a:cs typeface="Times New Roman"/>
              </a:rPr>
              <a:t>ИЙ УНІВЕРСИТЕТ  </a:t>
            </a:r>
            <a:r>
              <a:rPr lang="ru-RU" sz="1600" dirty="0">
                <a:ea typeface="Calibri"/>
                <a:cs typeface="Times New Roman"/>
              </a:rPr>
              <a:t/>
            </a:r>
            <a:br>
              <a:rPr lang="ru-RU" sz="1600" dirty="0">
                <a:ea typeface="Calibri"/>
                <a:cs typeface="Times New Roman"/>
              </a:rPr>
            </a:br>
            <a:r>
              <a:rPr lang="uk-UA" sz="2000" b="1" dirty="0" smtClean="0">
                <a:latin typeface="Times New Roman"/>
                <a:ea typeface="Calibri"/>
                <a:cs typeface="Times New Roman"/>
              </a:rPr>
              <a:t>НАУКИ І ТЕХНОЛОГІЙ</a:t>
            </a:r>
            <a:endParaRPr lang="ru-RU" sz="1600" dirty="0">
              <a:ea typeface="Calibri"/>
              <a:cs typeface="Times New Roman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2075688"/>
            <a:ext cx="8545008" cy="4050475"/>
          </a:xfrm>
        </p:spPr>
        <p:txBody>
          <a:bodyPr/>
          <a:lstStyle/>
          <a:p>
            <a:pPr marL="1187450" marR="899795" indent="0" algn="ctr">
              <a:spcBef>
                <a:spcPts val="500"/>
              </a:spcBef>
              <a:spcAft>
                <a:spcPts val="500"/>
              </a:spcAft>
              <a:buNone/>
              <a:tabLst>
                <a:tab pos="1620520" algn="l"/>
              </a:tabLst>
            </a:pPr>
            <a:r>
              <a:rPr lang="uk-UA" b="1" dirty="0" smtClean="0">
                <a:effectLst/>
                <a:latin typeface="Times New Roman"/>
                <a:ea typeface="Times New Roman"/>
              </a:rPr>
              <a:t>ТЕМА</a:t>
            </a:r>
          </a:p>
          <a:p>
            <a:pPr marL="1187450" marR="899795" indent="0" algn="ctr">
              <a:spcBef>
                <a:spcPts val="500"/>
              </a:spcBef>
              <a:spcAft>
                <a:spcPts val="500"/>
              </a:spcAft>
              <a:buNone/>
              <a:tabLst>
                <a:tab pos="1620520" algn="l"/>
              </a:tabLst>
            </a:pPr>
            <a:endParaRPr lang="uk-UA" b="1" dirty="0" smtClean="0">
              <a:effectLst/>
              <a:latin typeface="Times New Roman"/>
              <a:ea typeface="Times New Roman"/>
            </a:endParaRPr>
          </a:p>
          <a:p>
            <a:pPr marL="1187450" marR="899795" indent="0" algn="ctr">
              <a:spcBef>
                <a:spcPts val="500"/>
              </a:spcBef>
              <a:spcAft>
                <a:spcPts val="500"/>
              </a:spcAft>
              <a:buNone/>
              <a:tabLst>
                <a:tab pos="1620520" algn="l"/>
              </a:tabLst>
            </a:pPr>
            <a:r>
              <a:rPr lang="uk-UA" b="1" dirty="0" smtClean="0">
                <a:effectLst/>
                <a:latin typeface="Times New Roman"/>
                <a:ea typeface="Times New Roman"/>
              </a:rPr>
              <a:t>Д</a:t>
            </a:r>
            <a:r>
              <a:rPr lang="uk-UA" b="1" dirty="0" smtClean="0">
                <a:latin typeface="Times New Roman"/>
                <a:ea typeface="Times New Roman"/>
              </a:rPr>
              <a:t>оброчесність та академічна доброчесність в університеті </a:t>
            </a:r>
            <a:endParaRPr lang="uk-UA" b="1" dirty="0" smtClean="0">
              <a:effectLst/>
              <a:latin typeface="Times New Roman"/>
              <a:ea typeface="Times New Roman"/>
            </a:endParaRPr>
          </a:p>
          <a:p>
            <a:pPr marL="1530350" marR="899795" algn="ctr">
              <a:spcBef>
                <a:spcPts val="500"/>
              </a:spcBef>
              <a:spcAft>
                <a:spcPts val="500"/>
              </a:spcAft>
              <a:tabLst>
                <a:tab pos="1620520" algn="l"/>
              </a:tabLst>
            </a:pPr>
            <a:endParaRPr lang="uk-UA" sz="2800" b="1" dirty="0">
              <a:latin typeface="Times New Roman"/>
              <a:ea typeface="Times New Roman"/>
            </a:endParaRPr>
          </a:p>
          <a:p>
            <a:pPr marL="1530350" marR="899795" algn="ctr">
              <a:spcBef>
                <a:spcPts val="500"/>
              </a:spcBef>
              <a:spcAft>
                <a:spcPts val="500"/>
              </a:spcAft>
              <a:tabLst>
                <a:tab pos="1620520" algn="l"/>
              </a:tabLst>
            </a:pPr>
            <a:endParaRPr lang="uk-UA" sz="2800" b="1" dirty="0" smtClean="0">
              <a:effectLst/>
              <a:latin typeface="Times New Roman"/>
              <a:ea typeface="Times New Roman"/>
            </a:endParaRPr>
          </a:p>
          <a:p>
            <a:pPr marL="1530350" marR="899795" algn="ctr">
              <a:spcBef>
                <a:spcPts val="500"/>
              </a:spcBef>
              <a:spcAft>
                <a:spcPts val="500"/>
              </a:spcAft>
              <a:tabLst>
                <a:tab pos="1620520" algn="l"/>
              </a:tabLst>
            </a:pP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8781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 Наслідки порушення</a:t>
            </a:r>
            <a:r>
              <a:rPr lang="uk-UA" sz="30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uk-UA" sz="30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академічної доброчесності</a:t>
            </a:r>
            <a:r>
              <a:rPr lang="uk-UA" sz="3000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Навуково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педагогічними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працівниками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скасовується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присудження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ступеня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вищої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озбавляються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ступеня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вченого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втрачають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працювати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деяких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закладах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займати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посади.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821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uk-UA" sz="3200" b="1" dirty="0">
                <a:solidFill>
                  <a:prstClr val="black"/>
                </a:solidFill>
                <a:latin typeface="Times New Roman"/>
                <a:ea typeface="Times New Roman"/>
              </a:rPr>
              <a:t>Наслідки порушення</a:t>
            </a:r>
            <a:r>
              <a:rPr lang="uk-UA" sz="3000" b="1" dirty="0">
                <a:solidFill>
                  <a:prstClr val="black"/>
                </a:solidFill>
                <a:latin typeface="Times New Roman"/>
                <a:ea typeface="Times New Roman"/>
              </a:rPr>
              <a:t> академічної </a:t>
            </a:r>
            <a:r>
              <a:rPr lang="uk-UA" sz="30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доброчесності</a:t>
            </a:r>
            <a:r>
              <a:rPr lang="uk-UA" sz="3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dirty="0" smtClean="0"/>
              <a:t>             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Здобувачами вищої освіти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скасовується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присудження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ступеня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вищої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повторно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проходять:оцінювання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контрольну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роботу,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іспит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проходять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частину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освітньої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позбавлення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академічної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стипендії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втрачають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пільги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 оплати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закладі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відрахування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закладу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933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pPr marR="0" rtl="0"/>
            <a:r>
              <a:rPr lang="uk-UA" sz="32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            Керівник   </a:t>
            </a:r>
            <a:r>
              <a:rPr lang="uk-UA" sz="3200" dirty="0">
                <a:solidFill>
                  <a:srgbClr val="000000"/>
                </a:solidFill>
                <a:latin typeface="Times New Roman"/>
              </a:rPr>
              <a:t>у</a:t>
            </a:r>
            <a:r>
              <a:rPr lang="uk-UA" sz="3200" dirty="0" smtClean="0">
                <a:solidFill>
                  <a:srgbClr val="000000"/>
                </a:solidFill>
                <a:latin typeface="Times New Roman"/>
              </a:rPr>
              <a:t>повноваженого відділу  з питань запобігання та виявлення  </a:t>
            </a:r>
            <a:r>
              <a:rPr lang="uk-UA" sz="32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 корупції                                                                                                         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uk-UA" dirty="0" smtClean="0"/>
          </a:p>
          <a:p>
            <a:pPr marL="0" indent="0" algn="ctr">
              <a:buNone/>
            </a:pPr>
            <a:endParaRPr lang="uk-UA" dirty="0"/>
          </a:p>
          <a:p>
            <a:pPr marL="0" indent="0" algn="ctr">
              <a:buNone/>
            </a:pPr>
            <a:endParaRPr lang="uk-UA" dirty="0" smtClean="0"/>
          </a:p>
          <a:p>
            <a:pPr marL="0" indent="0" algn="ctr">
              <a:buNone/>
            </a:pPr>
            <a:r>
              <a:rPr lang="uk-UA" sz="7200" dirty="0" smtClean="0">
                <a:latin typeface="Times New Roman" pitchFamily="18" charset="0"/>
                <a:cs typeface="Times New Roman" pitchFamily="18" charset="0"/>
              </a:rPr>
              <a:t>Дякую за увагу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905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/>
                <a:ea typeface="Times New Roman"/>
              </a:rPr>
              <a:t>ЗАКОН </a:t>
            </a:r>
            <a:r>
              <a:rPr lang="ru-RU" sz="3200" dirty="0">
                <a:latin typeface="Times New Roman"/>
                <a:ea typeface="Times New Roman"/>
              </a:rPr>
              <a:t>УКРАЇНИ</a:t>
            </a:r>
            <a:br>
              <a:rPr lang="ru-RU" sz="3200" dirty="0">
                <a:latin typeface="Times New Roman"/>
                <a:ea typeface="Times New Roman"/>
              </a:rPr>
            </a:br>
            <a:r>
              <a:rPr lang="ru-RU" sz="3200" dirty="0">
                <a:latin typeface="Times New Roman"/>
                <a:ea typeface="Times New Roman"/>
              </a:rPr>
              <a:t>Про </a:t>
            </a:r>
            <a:r>
              <a:rPr lang="ru-RU" sz="3200" dirty="0" err="1">
                <a:latin typeface="Times New Roman"/>
                <a:ea typeface="Times New Roman"/>
              </a:rPr>
              <a:t>запобігання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 smtClean="0">
                <a:latin typeface="Times New Roman"/>
                <a:ea typeface="Times New Roman"/>
              </a:rPr>
              <a:t>корупції</a:t>
            </a:r>
            <a:r>
              <a:rPr lang="uk-UA" sz="3200" dirty="0" smtClean="0">
                <a:latin typeface="Times New Roman"/>
                <a:ea typeface="Times New Roman"/>
              </a:rPr>
              <a:t> </a:t>
            </a:r>
            <a:endParaRPr lang="uk-UA" sz="3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34076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термінів</a:t>
            </a:r>
            <a:endParaRPr lang="ru-RU" sz="28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>
                <a:latin typeface="Times New Roman"/>
                <a:ea typeface="Times New Roman"/>
              </a:rPr>
              <a:t>корупція </a:t>
            </a:r>
            <a:r>
              <a:rPr lang="uk-UA" dirty="0">
                <a:latin typeface="Times New Roman"/>
                <a:ea typeface="Times New Roman"/>
              </a:rPr>
              <a:t>- використання </a:t>
            </a:r>
            <a:r>
              <a:rPr lang="uk-UA" dirty="0" smtClean="0">
                <a:latin typeface="Times New Roman"/>
                <a:ea typeface="Times New Roman"/>
              </a:rPr>
              <a:t>особою, </a:t>
            </a:r>
            <a:r>
              <a:rPr lang="uk-UA" dirty="0">
                <a:latin typeface="Times New Roman"/>
                <a:ea typeface="Times New Roman"/>
              </a:rPr>
              <a:t>наданих їй службових повноважень чи пов’язаних з ними можливостей з метою </a:t>
            </a:r>
            <a:r>
              <a:rPr lang="uk-UA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</a:rPr>
              <a:t>одержання неправомірної вигоди або прийняття такої вигоди</a:t>
            </a:r>
            <a:r>
              <a:rPr lang="uk-UA" dirty="0">
                <a:latin typeface="Times New Roman"/>
                <a:ea typeface="Times New Roman"/>
              </a:rPr>
              <a:t> чи прийняття обіцянки/пропозиції такої вигоди для себе чи інших осіб або відповідно обіцянка/пропозиція чи надання неправомірної вигоди особі, зазначеній у частині першій статті 3 цього Закону, або на її вимогу іншим фізичним чи юридичним особам з метою схилити цю особу до протиправного використання наданих їй службових повноважень чи пов’язаних з ними можливостей;</a:t>
            </a:r>
            <a:endParaRPr lang="ru-RU" sz="2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394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/>
                <a:ea typeface="Times New Roman"/>
              </a:rPr>
              <a:t>ЗАКОН </a:t>
            </a:r>
            <a:r>
              <a:rPr lang="ru-RU" sz="3200" dirty="0">
                <a:latin typeface="Times New Roman"/>
                <a:ea typeface="Times New Roman"/>
              </a:rPr>
              <a:t>УКРАЇНИ</a:t>
            </a:r>
            <a:br>
              <a:rPr lang="ru-RU" sz="3200" dirty="0">
                <a:latin typeface="Times New Roman"/>
                <a:ea typeface="Times New Roman"/>
              </a:rPr>
            </a:br>
            <a:r>
              <a:rPr lang="ru-RU" sz="3200" dirty="0">
                <a:latin typeface="Times New Roman"/>
                <a:ea typeface="Times New Roman"/>
              </a:rPr>
              <a:t>Про </a:t>
            </a:r>
            <a:r>
              <a:rPr lang="ru-RU" sz="3200" dirty="0" err="1">
                <a:latin typeface="Times New Roman"/>
                <a:ea typeface="Times New Roman"/>
              </a:rPr>
              <a:t>запобігання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 smtClean="0">
                <a:latin typeface="Times New Roman"/>
                <a:ea typeface="Times New Roman"/>
              </a:rPr>
              <a:t>корупції</a:t>
            </a:r>
            <a:r>
              <a:rPr lang="uk-UA" sz="3200" dirty="0" smtClean="0">
                <a:latin typeface="Times New Roman"/>
                <a:ea typeface="Times New Roman"/>
              </a:rPr>
              <a:t> </a:t>
            </a:r>
            <a:endParaRPr lang="uk-UA" sz="3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термінів</a:t>
            </a:r>
            <a:endParaRPr lang="ru-RU" sz="28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/>
            <a:r>
              <a:rPr lang="ru-RU" i="1" u="sng" dirty="0" err="1">
                <a:latin typeface="Times New Roman"/>
                <a:ea typeface="Times New Roman"/>
              </a:rPr>
              <a:t>неправомірна</a:t>
            </a:r>
            <a:r>
              <a:rPr lang="ru-RU" i="1" u="sng" dirty="0">
                <a:latin typeface="Times New Roman"/>
                <a:ea typeface="Times New Roman"/>
              </a:rPr>
              <a:t> </a:t>
            </a:r>
            <a:r>
              <a:rPr lang="ru-RU" i="1" u="sng" dirty="0" err="1">
                <a:latin typeface="Times New Roman"/>
                <a:ea typeface="Times New Roman"/>
              </a:rPr>
              <a:t>вигода</a:t>
            </a:r>
            <a:r>
              <a:rPr lang="uk-UA" dirty="0">
                <a:latin typeface="Times New Roman"/>
                <a:ea typeface="Times New Roman"/>
              </a:rPr>
              <a:t> –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грошові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кошти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або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інше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майно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переваги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пільги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послуги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нематеріальні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активи</a:t>
            </a:r>
            <a:r>
              <a:rPr lang="ru-RU" dirty="0">
                <a:latin typeface="Times New Roman"/>
                <a:ea typeface="Times New Roman"/>
              </a:rPr>
              <a:t>, будь-</a:t>
            </a:r>
            <a:r>
              <a:rPr lang="ru-RU" dirty="0" err="1">
                <a:latin typeface="Times New Roman"/>
                <a:ea typeface="Times New Roman"/>
              </a:rPr>
              <a:t>які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інші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вигоди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нематеріального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чи</a:t>
            </a:r>
            <a:r>
              <a:rPr lang="ru-RU" dirty="0">
                <a:latin typeface="Times New Roman"/>
                <a:ea typeface="Times New Roman"/>
              </a:rPr>
              <a:t> не грошового характеру, </a:t>
            </a:r>
            <a:r>
              <a:rPr lang="ru-RU" dirty="0" err="1">
                <a:latin typeface="Times New Roman"/>
                <a:ea typeface="Times New Roman"/>
              </a:rPr>
              <a:t>які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обіцяють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пропонують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надають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або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одержують</a:t>
            </a:r>
            <a:r>
              <a:rPr lang="ru-RU" dirty="0">
                <a:latin typeface="Times New Roman"/>
                <a:ea typeface="Times New Roman"/>
              </a:rPr>
              <a:t> без </a:t>
            </a:r>
            <a:r>
              <a:rPr lang="ru-RU" dirty="0" err="1">
                <a:latin typeface="Times New Roman"/>
                <a:ea typeface="Times New Roman"/>
              </a:rPr>
              <a:t>законних</a:t>
            </a:r>
            <a:r>
              <a:rPr lang="ru-RU" dirty="0">
                <a:latin typeface="Times New Roman"/>
                <a:ea typeface="Times New Roman"/>
              </a:rPr>
              <a:t> на те </a:t>
            </a:r>
            <a:r>
              <a:rPr lang="ru-RU" dirty="0" err="1">
                <a:latin typeface="Times New Roman"/>
                <a:ea typeface="Times New Roman"/>
              </a:rPr>
              <a:t>підстав</a:t>
            </a:r>
            <a:r>
              <a:rPr lang="ru-RU" dirty="0">
                <a:latin typeface="Times New Roman"/>
                <a:ea typeface="Times New Roman"/>
              </a:rPr>
              <a:t>;</a:t>
            </a:r>
            <a:endParaRPr lang="ru-RU" sz="2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394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ЗАКОН </a:t>
            </a: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</a:rPr>
              <a:t>УКРАЇНИ</a:t>
            </a:r>
            <a:b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</a:rPr>
              <a:t>Про </a:t>
            </a:r>
            <a:r>
              <a:rPr lang="ru-RU" sz="3200" dirty="0" err="1">
                <a:solidFill>
                  <a:prstClr val="black"/>
                </a:solidFill>
                <a:latin typeface="Times New Roman"/>
                <a:ea typeface="Times New Roman"/>
              </a:rPr>
              <a:t>запобігання</a:t>
            </a: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3200" dirty="0" err="1">
                <a:solidFill>
                  <a:prstClr val="black"/>
                </a:solidFill>
                <a:latin typeface="Times New Roman"/>
                <a:ea typeface="Times New Roman"/>
              </a:rPr>
              <a:t>корупції</a:t>
            </a:r>
            <a:r>
              <a:rPr lang="uk-UA" sz="3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uk-UA" sz="3200" b="1" i="0" u="none" strike="noStrike" baseline="0" dirty="0" smtClean="0">
                <a:latin typeface="Times New Roman"/>
              </a:rPr>
              <a:t>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556792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 err="1">
                <a:solidFill>
                  <a:srgbClr val="000000"/>
                </a:solidFill>
                <a:latin typeface="Times New Roman"/>
              </a:rPr>
              <a:t>Стаття</a:t>
            </a:r>
            <a:r>
              <a:rPr lang="ru-RU" sz="1800" b="1" dirty="0">
                <a:solidFill>
                  <a:srgbClr val="000000"/>
                </a:solidFill>
                <a:latin typeface="Times New Roman"/>
              </a:rPr>
              <a:t> 59.</a:t>
            </a:r>
            <a:r>
              <a:rPr lang="ru-RU" sz="1200" b="1" dirty="0">
                <a:solidFill>
                  <a:srgbClr val="000000"/>
                </a:solidFill>
                <a:latin typeface="Times New Roman"/>
              </a:rPr>
              <a:t> 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Єдиний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державний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реєстр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осіб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які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вчинили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корупційні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або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пов’язані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корупцією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Times New Roman"/>
              </a:rPr>
              <a:t>правопорушення</a:t>
            </a:r>
            <a:endParaRPr lang="ru-RU" sz="2400" dirty="0" smtClean="0">
              <a:solidFill>
                <a:srgbClr val="000000"/>
              </a:solidFill>
              <a:latin typeface="Times New Roman"/>
            </a:endParaRPr>
          </a:p>
          <a:p>
            <a:pPr algn="just"/>
            <a:endParaRPr lang="ru-RU" sz="2400" dirty="0">
              <a:solidFill>
                <a:srgbClr val="000000"/>
              </a:solidFill>
              <a:latin typeface="Times New Roman"/>
            </a:endParaRPr>
          </a:p>
          <a:p>
            <a:pPr marL="0" indent="0" algn="just">
              <a:buNone/>
            </a:pPr>
            <a:r>
              <a:rPr lang="ru-RU" sz="2400" dirty="0">
                <a:solidFill>
                  <a:srgbClr val="000000"/>
                </a:solidFill>
                <a:latin typeface="Times New Roman"/>
              </a:rPr>
              <a:t>1.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Відомості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про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осіб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яких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притягнуто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до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кримінальної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адміністративної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дисциплінарної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або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цивільно-правової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відповідальності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за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вчинення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корупційних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або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пов’язаних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корупцією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правопорушень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, а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також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про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юридичних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осіб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, до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яких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застосовано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заходи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кримінально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-правового характеру у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зв’язку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вчиненням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корупційного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правопорушення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вносяться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до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Єдиного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державного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реєстру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осіб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які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вчинили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корупційні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або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пов’язані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корупцією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Times New Roman"/>
              </a:rPr>
              <a:t>правопорушення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.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 </a:t>
            </a:r>
          </a:p>
          <a:p>
            <a:pPr marL="0" indent="0">
              <a:buNone/>
            </a:pPr>
            <a:endParaRPr lang="ru-RU" sz="1800" dirty="0" smtClean="0">
              <a:effectLst/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676393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600"/>
            <a:ext cx="8229600" cy="1228998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Times New Roman"/>
                <a:ea typeface="Times New Roman"/>
              </a:rPr>
              <a:t>  </a:t>
            </a:r>
            <a:r>
              <a:rPr lang="uk-UA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К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орупційні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ризики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вищій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освіті</a:t>
            </a:r>
            <a:endParaRPr lang="uk-UA" sz="2800" b="1" i="0" u="none" strike="noStrike" baseline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052736"/>
            <a:ext cx="8435280" cy="547260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ru-RU" sz="6400" b="1" dirty="0" err="1">
                <a:latin typeface="Times New Roman" pitchFamily="18" charset="0"/>
                <a:cs typeface="Times New Roman" pitchFamily="18" charset="0"/>
              </a:rPr>
              <a:t>Залучення</a:t>
            </a: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err="1">
                <a:latin typeface="Times New Roman" pitchFamily="18" charset="0"/>
                <a:cs typeface="Times New Roman" pitchFamily="18" charset="0"/>
              </a:rPr>
              <a:t>посередників</a:t>
            </a: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6400" b="1" dirty="0" err="1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err="1">
                <a:latin typeface="Times New Roman" pitchFamily="18" charset="0"/>
                <a:cs typeface="Times New Roman" pitchFamily="18" charset="0"/>
              </a:rPr>
              <a:t>неправомірної</a:t>
            </a: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err="1">
                <a:latin typeface="Times New Roman" pitchFamily="18" charset="0"/>
                <a:cs typeface="Times New Roman" pitchFamily="18" charset="0"/>
              </a:rPr>
              <a:t>вигоди</a:t>
            </a: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час </a:t>
            </a:r>
            <a:r>
              <a:rPr lang="ru-RU" sz="6400" b="1" dirty="0" err="1" smtClean="0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err="1" smtClean="0">
                <a:latin typeface="Times New Roman" pitchFamily="18" charset="0"/>
                <a:cs typeface="Times New Roman" pitchFamily="18" charset="0"/>
              </a:rPr>
              <a:t>студентів</a:t>
            </a: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6400" b="1" dirty="0" err="1" smtClean="0">
                <a:latin typeface="Times New Roman" pitchFamily="18" charset="0"/>
                <a:cs typeface="Times New Roman" pitchFamily="18" charset="0"/>
              </a:rPr>
              <a:t>Вимагання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6400" b="1" dirty="0" err="1" smtClean="0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err="1">
                <a:latin typeface="Times New Roman" pitchFamily="18" charset="0"/>
                <a:cs typeface="Times New Roman" pitchFamily="18" charset="0"/>
              </a:rPr>
              <a:t>неправомірної</a:t>
            </a: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err="1">
                <a:latin typeface="Times New Roman" pitchFamily="18" charset="0"/>
                <a:cs typeface="Times New Roman" pitchFamily="18" charset="0"/>
              </a:rPr>
              <a:t>вигоди</a:t>
            </a: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6400" b="1" dirty="0" err="1">
                <a:latin typeface="Times New Roman" pitchFamily="18" charset="0"/>
                <a:cs typeface="Times New Roman" pitchFamily="18" charset="0"/>
              </a:rPr>
              <a:t>обмін</a:t>
            </a: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6400" b="1" dirty="0" err="1" smtClean="0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6400" b="1" dirty="0" err="1" smtClean="0">
                <a:latin typeface="Times New Roman" pitchFamily="18" charset="0"/>
                <a:cs typeface="Times New Roman" pitchFamily="18" charset="0"/>
              </a:rPr>
              <a:t>Зловживання</a:t>
            </a: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400" b="1" dirty="0" err="1">
                <a:latin typeface="Times New Roman" pitchFamily="18" charset="0"/>
                <a:cs typeface="Times New Roman" pitchFamily="18" charset="0"/>
              </a:rPr>
              <a:t>пов’язані</a:t>
            </a: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err="1">
                <a:latin typeface="Times New Roman" pitchFamily="18" charset="0"/>
                <a:cs typeface="Times New Roman" pitchFamily="18" charset="0"/>
              </a:rPr>
              <a:t>написанням</a:t>
            </a: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6400" b="1" dirty="0" err="1">
                <a:latin typeface="Times New Roman" pitchFamily="18" charset="0"/>
                <a:cs typeface="Times New Roman" pitchFamily="18" charset="0"/>
              </a:rPr>
              <a:t>підготовкою</a:t>
            </a: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6400" b="1" dirty="0" err="1" smtClean="0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err="1">
                <a:latin typeface="Times New Roman" pitchFamily="18" charset="0"/>
                <a:cs typeface="Times New Roman" pitchFamily="18" charset="0"/>
              </a:rPr>
              <a:t>кваліфікаційних</a:t>
            </a: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6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4. </a:t>
            </a:r>
            <a:r>
              <a:rPr lang="ru-RU" sz="6400" b="1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Нав’язування</a:t>
            </a:r>
            <a: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6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власних</a:t>
            </a:r>
            <a:r>
              <a:rPr lang="ru-RU" sz="6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6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розробок</a:t>
            </a:r>
            <a:r>
              <a:rPr lang="ru-RU" sz="6400" b="1" dirty="0">
                <a:latin typeface="Times New Roman" pitchFamily="18" charset="0"/>
                <a:ea typeface="Times New Roman"/>
                <a:cs typeface="Times New Roman" pitchFamily="18" charset="0"/>
              </a:rPr>
              <a:t> (</a:t>
            </a:r>
            <a:r>
              <a:rPr lang="ru-RU" sz="6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посібників</a:t>
            </a:r>
            <a:r>
              <a:rPr lang="ru-RU" sz="6400" b="1" dirty="0">
                <a:latin typeface="Times New Roman" pitchFamily="18" charset="0"/>
                <a:ea typeface="Times New Roman"/>
                <a:cs typeface="Times New Roman" pitchFamily="18" charset="0"/>
              </a:rPr>
              <a:t>) як </a:t>
            </a:r>
            <a:r>
              <a:rPr lang="ru-RU" sz="6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умови</a:t>
            </a:r>
            <a:r>
              <a:rPr lang="ru-RU" sz="6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позитивного </a:t>
            </a:r>
            <a:r>
              <a:rPr lang="ru-RU" sz="6400" b="1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оцінювання</a:t>
            </a:r>
            <a: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5. </a:t>
            </a:r>
            <a:r>
              <a:rPr lang="ru-RU" sz="6400" b="1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Використання</a:t>
            </a:r>
            <a: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6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службового</a:t>
            </a:r>
            <a:r>
              <a:rPr lang="ru-RU" sz="6400" b="1" dirty="0">
                <a:latin typeface="Times New Roman" pitchFamily="18" charset="0"/>
                <a:ea typeface="Times New Roman"/>
                <a:cs typeface="Times New Roman" pitchFamily="18" charset="0"/>
              </a:rPr>
              <a:t> становища з метою </a:t>
            </a:r>
            <a:r>
              <a:rPr lang="ru-RU" sz="6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впливу</a:t>
            </a:r>
            <a:r>
              <a:rPr lang="ru-RU" sz="6400" b="1" dirty="0">
                <a:latin typeface="Times New Roman" pitchFamily="18" charset="0"/>
                <a:ea typeface="Times New Roman"/>
                <a:cs typeface="Times New Roman" pitchFamily="18" charset="0"/>
              </a:rPr>
              <a:t> на </a:t>
            </a:r>
            <a:r>
              <a:rPr lang="ru-RU" sz="6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викладачів</a:t>
            </a:r>
            <a:r>
              <a:rPr lang="ru-RU" sz="6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та </a:t>
            </a:r>
            <a:r>
              <a:rPr lang="ru-RU" sz="6400" b="1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співробітників</a:t>
            </a:r>
            <a: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  <a:endParaRPr lang="uk-UA" sz="6400" b="1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sz="6400" dirty="0" smtClean="0">
                <a:latin typeface="Times New Roman"/>
                <a:ea typeface="Times New Roman"/>
              </a:rPr>
              <a:t>ЧИННИКИ КОРУПЦІЙНОГО РИЗИКУ:</a:t>
            </a:r>
          </a:p>
          <a:p>
            <a:pPr marL="0" indent="0">
              <a:buNone/>
            </a:pPr>
            <a:r>
              <a:rPr lang="uk-UA" sz="6400" dirty="0" smtClean="0">
                <a:latin typeface="Times New Roman"/>
                <a:ea typeface="Times New Roman"/>
              </a:rPr>
              <a:t>1</a:t>
            </a:r>
            <a:r>
              <a:rPr lang="uk-UA" sz="6400" dirty="0">
                <a:latin typeface="Times New Roman"/>
                <a:ea typeface="Times New Roman"/>
              </a:rPr>
              <a:t>. Індивідуальна </a:t>
            </a:r>
            <a:r>
              <a:rPr lang="uk-UA" sz="6400" dirty="0" err="1">
                <a:latin typeface="Times New Roman"/>
                <a:ea typeface="Times New Roman"/>
              </a:rPr>
              <a:t>недоброчесність</a:t>
            </a:r>
            <a:r>
              <a:rPr lang="uk-UA" sz="6400" dirty="0">
                <a:latin typeface="Times New Roman"/>
                <a:ea typeface="Times New Roman"/>
              </a:rPr>
              <a:t> викладачів, які беруть </a:t>
            </a:r>
            <a:r>
              <a:rPr lang="uk-UA" sz="6400" dirty="0" smtClean="0">
                <a:latin typeface="Times New Roman"/>
                <a:ea typeface="Times New Roman"/>
              </a:rPr>
              <a:t>участь у підготовці кваліфікаційних </a:t>
            </a:r>
            <a:r>
              <a:rPr lang="uk-UA" sz="6400" dirty="0">
                <a:latin typeface="Times New Roman"/>
                <a:ea typeface="Times New Roman"/>
              </a:rPr>
              <a:t>робіт</a:t>
            </a:r>
            <a:r>
              <a:rPr lang="uk-UA" sz="6400" dirty="0" smtClean="0">
                <a:latin typeface="Times New Roman"/>
                <a:ea typeface="Times New Roman"/>
              </a:rPr>
              <a:t>.</a:t>
            </a:r>
            <a:r>
              <a:rPr lang="ru-RU" sz="6400" dirty="0">
                <a:latin typeface="Times New Roman"/>
                <a:ea typeface="Times New Roman"/>
              </a:rPr>
              <a:t> </a:t>
            </a:r>
            <a:r>
              <a:rPr lang="ru-RU" sz="6400" dirty="0" smtClean="0">
                <a:latin typeface="Times New Roman"/>
                <a:ea typeface="Times New Roman"/>
              </a:rPr>
              <a:t>(</a:t>
            </a:r>
            <a:r>
              <a:rPr lang="ru-RU" sz="6400" dirty="0" err="1" smtClean="0">
                <a:latin typeface="Times New Roman"/>
                <a:ea typeface="Times New Roman"/>
              </a:rPr>
              <a:t>Формальне</a:t>
            </a:r>
            <a:r>
              <a:rPr lang="ru-RU" sz="6400" dirty="0" smtClean="0">
                <a:latin typeface="Times New Roman"/>
                <a:ea typeface="Times New Roman"/>
              </a:rPr>
              <a:t> </a:t>
            </a:r>
            <a:r>
              <a:rPr lang="ru-RU" sz="6400" dirty="0" err="1">
                <a:latin typeface="Times New Roman"/>
                <a:ea typeface="Times New Roman"/>
              </a:rPr>
              <a:t>відношення</a:t>
            </a:r>
            <a:r>
              <a:rPr lang="ru-RU" sz="6400" dirty="0">
                <a:latin typeface="Times New Roman"/>
                <a:ea typeface="Times New Roman"/>
              </a:rPr>
              <a:t> до </a:t>
            </a:r>
            <a:r>
              <a:rPr lang="ru-RU" sz="6400" dirty="0" err="1">
                <a:latin typeface="Times New Roman"/>
                <a:ea typeface="Times New Roman"/>
              </a:rPr>
              <a:t>виконання</a:t>
            </a:r>
            <a:r>
              <a:rPr lang="ru-RU" sz="6400" dirty="0">
                <a:latin typeface="Times New Roman"/>
                <a:ea typeface="Times New Roman"/>
              </a:rPr>
              <a:t> </a:t>
            </a:r>
            <a:r>
              <a:rPr lang="ru-RU" sz="6400" dirty="0" err="1">
                <a:latin typeface="Times New Roman"/>
                <a:ea typeface="Times New Roman"/>
              </a:rPr>
              <a:t>письмових</a:t>
            </a:r>
            <a:r>
              <a:rPr lang="ru-RU" sz="6400" dirty="0">
                <a:latin typeface="Times New Roman"/>
                <a:ea typeface="Times New Roman"/>
              </a:rPr>
              <a:t> </a:t>
            </a:r>
            <a:r>
              <a:rPr lang="ru-RU" sz="6400" dirty="0" err="1">
                <a:latin typeface="Times New Roman"/>
                <a:ea typeface="Times New Roman"/>
              </a:rPr>
              <a:t>наукових</a:t>
            </a:r>
            <a:r>
              <a:rPr lang="ru-RU" sz="6400" dirty="0">
                <a:latin typeface="Times New Roman"/>
                <a:ea typeface="Times New Roman"/>
              </a:rPr>
              <a:t> </a:t>
            </a:r>
            <a:r>
              <a:rPr lang="ru-RU" sz="6400" dirty="0" err="1">
                <a:latin typeface="Times New Roman"/>
                <a:ea typeface="Times New Roman"/>
              </a:rPr>
              <a:t>робіт</a:t>
            </a:r>
            <a:r>
              <a:rPr lang="ru-RU" sz="6400" dirty="0">
                <a:latin typeface="Times New Roman"/>
                <a:ea typeface="Times New Roman"/>
              </a:rPr>
              <a:t>, </a:t>
            </a:r>
            <a:r>
              <a:rPr lang="ru-RU" sz="6400" dirty="0" err="1" smtClean="0">
                <a:latin typeface="Times New Roman"/>
                <a:ea typeface="Times New Roman"/>
              </a:rPr>
              <a:t>створення</a:t>
            </a:r>
            <a:r>
              <a:rPr lang="ru-RU" sz="6400" dirty="0" smtClean="0">
                <a:latin typeface="Times New Roman"/>
                <a:ea typeface="Times New Roman"/>
              </a:rPr>
              <a:t> ринку </a:t>
            </a:r>
            <a:r>
              <a:rPr lang="ru-RU" sz="6400" dirty="0" err="1">
                <a:latin typeface="Times New Roman"/>
                <a:ea typeface="Times New Roman"/>
              </a:rPr>
              <a:t>письмових</a:t>
            </a:r>
            <a:r>
              <a:rPr lang="ru-RU" sz="6400" dirty="0">
                <a:latin typeface="Times New Roman"/>
                <a:ea typeface="Times New Roman"/>
              </a:rPr>
              <a:t> </a:t>
            </a:r>
            <a:r>
              <a:rPr lang="ru-RU" sz="6400" dirty="0" err="1">
                <a:latin typeface="Times New Roman"/>
                <a:ea typeface="Times New Roman"/>
              </a:rPr>
              <a:t>робіт</a:t>
            </a:r>
            <a:r>
              <a:rPr lang="ru-RU" sz="6400" dirty="0">
                <a:latin typeface="Times New Roman"/>
                <a:ea typeface="Times New Roman"/>
              </a:rPr>
              <a:t> на </a:t>
            </a:r>
            <a:r>
              <a:rPr lang="ru-RU" sz="6400" dirty="0" err="1">
                <a:latin typeface="Times New Roman"/>
                <a:ea typeface="Times New Roman"/>
              </a:rPr>
              <a:t>замовлення</a:t>
            </a:r>
            <a:r>
              <a:rPr lang="ru-RU" sz="6400" dirty="0">
                <a:latin typeface="Times New Roman"/>
                <a:ea typeface="Times New Roman"/>
              </a:rPr>
              <a:t> та </a:t>
            </a:r>
            <a:r>
              <a:rPr lang="ru-RU" sz="6400" dirty="0" err="1">
                <a:latin typeface="Times New Roman"/>
                <a:ea typeface="Times New Roman"/>
              </a:rPr>
              <a:t>толерування</a:t>
            </a:r>
            <a:r>
              <a:rPr lang="ru-RU" sz="6400" dirty="0">
                <a:latin typeface="Times New Roman"/>
                <a:ea typeface="Times New Roman"/>
              </a:rPr>
              <a:t> </a:t>
            </a:r>
            <a:r>
              <a:rPr lang="ru-RU" sz="6400" dirty="0" err="1" smtClean="0">
                <a:latin typeface="Times New Roman"/>
                <a:ea typeface="Times New Roman"/>
              </a:rPr>
              <a:t>плагіату</a:t>
            </a:r>
            <a:r>
              <a:rPr lang="ru-RU" sz="6400" dirty="0" smtClean="0">
                <a:latin typeface="Times New Roman"/>
                <a:ea typeface="Times New Roman"/>
              </a:rPr>
              <a:t>).</a:t>
            </a:r>
            <a:endParaRPr lang="uk-UA" sz="6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uk-UA" sz="6400" dirty="0">
                <a:latin typeface="Times New Roman"/>
                <a:ea typeface="Times New Roman"/>
              </a:rPr>
              <a:t>2. Формальна робота комісії з етики та академічної </a:t>
            </a:r>
            <a:r>
              <a:rPr lang="uk-UA" sz="6400" dirty="0" smtClean="0">
                <a:latin typeface="Times New Roman"/>
                <a:ea typeface="Times New Roman"/>
              </a:rPr>
              <a:t>доброчесності.</a:t>
            </a:r>
            <a:endParaRPr lang="ru-RU" sz="6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sz="6400" dirty="0">
                <a:latin typeface="Times New Roman"/>
                <a:ea typeface="Times New Roman"/>
              </a:rPr>
              <a:t>3</a:t>
            </a:r>
            <a:r>
              <a:rPr lang="ru-RU" sz="6400" dirty="0" smtClean="0">
                <a:latin typeface="Times New Roman"/>
                <a:ea typeface="Times New Roman"/>
              </a:rPr>
              <a:t>. </a:t>
            </a:r>
            <a:r>
              <a:rPr lang="ru-RU" sz="6400" dirty="0" err="1">
                <a:latin typeface="Times New Roman"/>
                <a:ea typeface="Times New Roman"/>
              </a:rPr>
              <a:t>Відсутність</a:t>
            </a:r>
            <a:r>
              <a:rPr lang="ru-RU" sz="6400" dirty="0">
                <a:latin typeface="Times New Roman"/>
                <a:ea typeface="Times New Roman"/>
              </a:rPr>
              <a:t> </a:t>
            </a:r>
            <a:r>
              <a:rPr lang="ru-RU" sz="6400" dirty="0" err="1">
                <a:latin typeface="Times New Roman"/>
                <a:ea typeface="Times New Roman"/>
              </a:rPr>
              <a:t>або</a:t>
            </a:r>
            <a:r>
              <a:rPr lang="ru-RU" sz="6400" dirty="0">
                <a:latin typeface="Times New Roman"/>
                <a:ea typeface="Times New Roman"/>
              </a:rPr>
              <a:t> </a:t>
            </a:r>
            <a:r>
              <a:rPr lang="ru-RU" sz="6400" dirty="0" err="1">
                <a:latin typeface="Times New Roman"/>
                <a:ea typeface="Times New Roman"/>
              </a:rPr>
              <a:t>формальний</a:t>
            </a:r>
            <a:r>
              <a:rPr lang="ru-RU" sz="6400" dirty="0">
                <a:latin typeface="Times New Roman"/>
                <a:ea typeface="Times New Roman"/>
              </a:rPr>
              <a:t> характер </a:t>
            </a:r>
            <a:r>
              <a:rPr lang="ru-RU" sz="6400" dirty="0" err="1">
                <a:latin typeface="Times New Roman"/>
                <a:ea typeface="Times New Roman"/>
              </a:rPr>
              <a:t>перевірки</a:t>
            </a:r>
            <a:r>
              <a:rPr lang="ru-RU" sz="6400" dirty="0">
                <a:latin typeface="Times New Roman"/>
                <a:ea typeface="Times New Roman"/>
              </a:rPr>
              <a:t> </a:t>
            </a:r>
            <a:r>
              <a:rPr lang="ru-RU" sz="6400" dirty="0" err="1">
                <a:latin typeface="Times New Roman"/>
                <a:ea typeface="Times New Roman"/>
              </a:rPr>
              <a:t>кваліфікаційних</a:t>
            </a:r>
            <a:r>
              <a:rPr lang="ru-RU" sz="6400" dirty="0">
                <a:latin typeface="Times New Roman"/>
                <a:ea typeface="Times New Roman"/>
              </a:rPr>
              <a:t> </a:t>
            </a:r>
            <a:r>
              <a:rPr lang="ru-RU" sz="6400" dirty="0" err="1">
                <a:latin typeface="Times New Roman"/>
                <a:ea typeface="Times New Roman"/>
              </a:rPr>
              <a:t>робіт</a:t>
            </a:r>
            <a:r>
              <a:rPr lang="ru-RU" sz="6400" dirty="0">
                <a:latin typeface="Times New Roman"/>
                <a:ea typeface="Times New Roman"/>
              </a:rPr>
              <a:t> на </a:t>
            </a:r>
            <a:r>
              <a:rPr lang="ru-RU" sz="6400" dirty="0" err="1" smtClean="0">
                <a:latin typeface="Times New Roman"/>
                <a:ea typeface="Times New Roman"/>
              </a:rPr>
              <a:t>плагіат</a:t>
            </a:r>
            <a:r>
              <a:rPr lang="ru-RU" sz="6400" dirty="0" smtClean="0">
                <a:latin typeface="Times New Roman"/>
                <a:ea typeface="Times New Roman"/>
              </a:rPr>
              <a:t> </a:t>
            </a:r>
            <a:r>
              <a:rPr lang="ru-RU" sz="6400" dirty="0">
                <a:latin typeface="Times New Roman"/>
                <a:ea typeface="Times New Roman"/>
              </a:rPr>
              <a:t>(</a:t>
            </a:r>
            <a:r>
              <a:rPr lang="en-US" sz="6400" dirty="0" err="1">
                <a:latin typeface="Times New Roman"/>
                <a:ea typeface="Times New Roman"/>
              </a:rPr>
              <a:t>Uniche</a:t>
            </a:r>
            <a:r>
              <a:rPr lang="ru-RU" sz="6400" dirty="0">
                <a:latin typeface="Times New Roman"/>
                <a:ea typeface="Times New Roman"/>
              </a:rPr>
              <a:t>с</a:t>
            </a:r>
            <a:r>
              <a:rPr lang="en-US" sz="6400" dirty="0">
                <a:latin typeface="Times New Roman"/>
                <a:ea typeface="Times New Roman"/>
              </a:rPr>
              <a:t>k </a:t>
            </a:r>
            <a:r>
              <a:rPr lang="ru-RU" sz="6400" dirty="0" err="1">
                <a:latin typeface="Times New Roman"/>
                <a:ea typeface="Times New Roman"/>
              </a:rPr>
              <a:t>або</a:t>
            </a:r>
            <a:r>
              <a:rPr lang="ru-RU" sz="6400" dirty="0">
                <a:latin typeface="Times New Roman"/>
                <a:ea typeface="Times New Roman"/>
              </a:rPr>
              <a:t> </a:t>
            </a:r>
            <a:r>
              <a:rPr lang="ru-RU" sz="6400" dirty="0" err="1">
                <a:latin typeface="Times New Roman"/>
                <a:ea typeface="Times New Roman"/>
              </a:rPr>
              <a:t>інші</a:t>
            </a:r>
            <a:r>
              <a:rPr lang="ru-RU" sz="6400" dirty="0">
                <a:latin typeface="Times New Roman"/>
                <a:ea typeface="Times New Roman"/>
              </a:rPr>
              <a:t> </a:t>
            </a:r>
            <a:r>
              <a:rPr lang="ru-RU" sz="6400" dirty="0" err="1">
                <a:latin typeface="Times New Roman"/>
                <a:ea typeface="Times New Roman"/>
              </a:rPr>
              <a:t>аналогічні</a:t>
            </a:r>
            <a:r>
              <a:rPr lang="ru-RU" sz="6400" dirty="0">
                <a:latin typeface="Times New Roman"/>
                <a:ea typeface="Times New Roman"/>
              </a:rPr>
              <a:t> </a:t>
            </a:r>
            <a:r>
              <a:rPr lang="ru-RU" sz="6400" dirty="0" err="1" smtClean="0">
                <a:latin typeface="Times New Roman"/>
                <a:ea typeface="Times New Roman"/>
              </a:rPr>
              <a:t>системи</a:t>
            </a:r>
            <a:r>
              <a:rPr lang="ru-RU" sz="6400" dirty="0" smtClean="0">
                <a:latin typeface="Times New Roman"/>
                <a:ea typeface="Times New Roman"/>
              </a:rPr>
              <a:t>).</a:t>
            </a:r>
          </a:p>
          <a:p>
            <a:pPr marL="0" indent="0">
              <a:buNone/>
            </a:pPr>
            <a:r>
              <a:rPr lang="uk-UA" sz="6400" dirty="0">
                <a:latin typeface="Times New Roman"/>
                <a:ea typeface="Times New Roman"/>
              </a:rPr>
              <a:t>4. Необґрунтовано високі вимоги до кваліфікаційних робіт або невчасне їх </a:t>
            </a:r>
            <a:r>
              <a:rPr lang="uk-UA" sz="6400" dirty="0" smtClean="0">
                <a:latin typeface="Times New Roman"/>
                <a:ea typeface="Times New Roman"/>
              </a:rPr>
              <a:t>доведення </a:t>
            </a:r>
            <a:r>
              <a:rPr lang="uk-UA" sz="6400" dirty="0">
                <a:latin typeface="Times New Roman"/>
                <a:ea typeface="Times New Roman"/>
              </a:rPr>
              <a:t>до студентів, що зумовлює неспроможність студента самостійно </a:t>
            </a:r>
            <a:r>
              <a:rPr lang="uk-UA" sz="6400" dirty="0" smtClean="0">
                <a:latin typeface="Times New Roman"/>
                <a:ea typeface="Times New Roman"/>
              </a:rPr>
              <a:t>впоратись </a:t>
            </a:r>
            <a:r>
              <a:rPr lang="uk-UA" sz="6400" dirty="0">
                <a:latin typeface="Times New Roman"/>
                <a:ea typeface="Times New Roman"/>
              </a:rPr>
              <a:t>з написанням роботи.</a:t>
            </a:r>
          </a:p>
          <a:p>
            <a:pPr marL="0" indent="0">
              <a:buNone/>
            </a:pPr>
            <a:r>
              <a:rPr lang="uk-UA" sz="6400" dirty="0">
                <a:latin typeface="Times New Roman"/>
                <a:ea typeface="Times New Roman"/>
              </a:rPr>
              <a:t>5. Відсутність або недостатній контроль зі сторони завідувача кафедри за </a:t>
            </a:r>
            <a:r>
              <a:rPr lang="uk-UA" sz="6400" dirty="0" smtClean="0">
                <a:latin typeface="Times New Roman"/>
                <a:ea typeface="Times New Roman"/>
              </a:rPr>
              <a:t>процесом </a:t>
            </a:r>
            <a:r>
              <a:rPr lang="uk-UA" sz="6400" dirty="0">
                <a:latin typeface="Times New Roman"/>
                <a:ea typeface="Times New Roman"/>
              </a:rPr>
              <a:t>роботи керівників кваліфікаційних робіт зі </a:t>
            </a:r>
            <a:r>
              <a:rPr lang="uk-UA" sz="6400" dirty="0" smtClean="0">
                <a:latin typeface="Times New Roman"/>
                <a:ea typeface="Times New Roman"/>
              </a:rPr>
              <a:t>студентами.</a:t>
            </a:r>
          </a:p>
          <a:p>
            <a:pPr marL="0" indent="0">
              <a:buNone/>
            </a:pPr>
            <a:r>
              <a:rPr lang="ru-RU" sz="6400" dirty="0" smtClean="0">
                <a:latin typeface="Times New Roman"/>
                <a:ea typeface="Times New Roman"/>
              </a:rPr>
              <a:t>6. </a:t>
            </a:r>
            <a:r>
              <a:rPr lang="ru-RU" sz="6400" dirty="0" err="1" smtClean="0">
                <a:latin typeface="Times New Roman"/>
                <a:ea typeface="Times New Roman"/>
              </a:rPr>
              <a:t>Особиста</a:t>
            </a:r>
            <a:r>
              <a:rPr lang="ru-RU" sz="6400" dirty="0" smtClean="0">
                <a:latin typeface="Times New Roman"/>
                <a:ea typeface="Times New Roman"/>
              </a:rPr>
              <a:t> </a:t>
            </a:r>
            <a:r>
              <a:rPr lang="ru-RU" sz="6400" dirty="0" err="1">
                <a:latin typeface="Times New Roman"/>
                <a:ea typeface="Times New Roman"/>
              </a:rPr>
              <a:t>недоброчесність</a:t>
            </a:r>
            <a:r>
              <a:rPr lang="ru-RU" sz="6400" dirty="0">
                <a:latin typeface="Times New Roman"/>
                <a:ea typeface="Times New Roman"/>
              </a:rPr>
              <a:t> </a:t>
            </a:r>
            <a:r>
              <a:rPr lang="ru-RU" sz="6400" dirty="0" err="1">
                <a:latin typeface="Times New Roman"/>
                <a:ea typeface="Times New Roman"/>
              </a:rPr>
              <a:t>учасників</a:t>
            </a:r>
            <a:r>
              <a:rPr lang="ru-RU" sz="6400" dirty="0">
                <a:latin typeface="Times New Roman"/>
                <a:ea typeface="Times New Roman"/>
              </a:rPr>
              <a:t> </a:t>
            </a:r>
            <a:r>
              <a:rPr lang="ru-RU" sz="6400" dirty="0" err="1">
                <a:latin typeface="Times New Roman"/>
                <a:ea typeface="Times New Roman"/>
              </a:rPr>
              <a:t>освітнього</a:t>
            </a:r>
            <a:r>
              <a:rPr lang="ru-RU" sz="6400" dirty="0">
                <a:latin typeface="Times New Roman"/>
                <a:ea typeface="Times New Roman"/>
              </a:rPr>
              <a:t> </a:t>
            </a:r>
            <a:r>
              <a:rPr lang="ru-RU" sz="6400" dirty="0" err="1" smtClean="0">
                <a:latin typeface="Times New Roman"/>
                <a:ea typeface="Times New Roman"/>
              </a:rPr>
              <a:t>процесу</a:t>
            </a:r>
            <a:r>
              <a:rPr lang="ru-RU" sz="6400" dirty="0" smtClean="0">
                <a:latin typeface="Times New Roman"/>
                <a:ea typeface="Times New Roman"/>
              </a:rPr>
              <a:t>.</a:t>
            </a:r>
            <a:endParaRPr lang="uk-UA" sz="6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uk-UA" sz="6400" b="1" i="1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uk-UA" sz="6400" b="1" i="1" dirty="0" smtClean="0">
                <a:latin typeface="Times New Roman"/>
                <a:ea typeface="Times New Roman"/>
              </a:rPr>
              <a:t>Випускна </a:t>
            </a:r>
            <a:r>
              <a:rPr lang="uk-UA" sz="6400" b="1" i="1" dirty="0">
                <a:latin typeface="Times New Roman"/>
                <a:ea typeface="Times New Roman"/>
              </a:rPr>
              <a:t>кваліфікаційна робота — </a:t>
            </a:r>
            <a:r>
              <a:rPr lang="uk-UA" sz="6400" dirty="0">
                <a:latin typeface="Times New Roman"/>
                <a:ea typeface="Times New Roman"/>
              </a:rPr>
              <a:t>кваліфікаційне самостійне дослідження, </a:t>
            </a:r>
            <a:r>
              <a:rPr lang="uk-UA" sz="6400" dirty="0" smtClean="0">
                <a:latin typeface="Times New Roman"/>
                <a:ea typeface="Times New Roman"/>
              </a:rPr>
              <a:t>що виконує 			           студент на завершальному етапі навчання</a:t>
            </a:r>
            <a:r>
              <a:rPr lang="uk-UA" sz="6400" dirty="0">
                <a:latin typeface="Times New Roman"/>
                <a:ea typeface="Times New Roman"/>
              </a:rPr>
              <a:t>.</a:t>
            </a:r>
          </a:p>
          <a:p>
            <a:pPr marL="0" indent="0">
              <a:buNone/>
            </a:pPr>
            <a:endParaRPr lang="uk-UA" sz="3400" dirty="0" smtClean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endParaRPr lang="uk-UA" sz="3400" b="1" i="1" dirty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uk-UA" sz="2000" b="1" i="1" dirty="0">
                <a:latin typeface="Times New Roman"/>
                <a:ea typeface="Times New Roman"/>
              </a:rPr>
              <a:t/>
            </a:r>
            <a:br>
              <a:rPr lang="uk-UA" sz="2000" b="1" i="1" dirty="0">
                <a:latin typeface="Times New Roman"/>
                <a:ea typeface="Times New Roman"/>
              </a:rPr>
            </a:b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2349686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Times New Roman"/>
                <a:ea typeface="Times New Roman"/>
              </a:rPr>
              <a:t>Корупційні та інші юридичні наслідки:</a:t>
            </a:r>
            <a:endParaRPr lang="ru-RU" sz="3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268761"/>
            <a:ext cx="8291264" cy="453650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uk-UA" b="1" i="1" dirty="0">
                <a:latin typeface="Times New Roman"/>
                <a:ea typeface="Times New Roman"/>
              </a:rPr>
              <a:t>• </a:t>
            </a:r>
            <a:r>
              <a:rPr lang="uk-UA" dirty="0">
                <a:latin typeface="Times New Roman"/>
                <a:ea typeface="Times New Roman"/>
              </a:rPr>
              <a:t>Шахрайство (ст. 190 ККУ</a:t>
            </a:r>
            <a:r>
              <a:rPr lang="uk-UA" dirty="0" smtClean="0">
                <a:latin typeface="Times New Roman"/>
                <a:ea typeface="Times New Roman"/>
              </a:rPr>
              <a:t>).</a:t>
            </a:r>
          </a:p>
          <a:p>
            <a:pPr marL="0" indent="0">
              <a:buNone/>
            </a:pPr>
            <a:r>
              <a:rPr lang="uk-UA" b="1" i="1" dirty="0" smtClean="0">
                <a:latin typeface="Times New Roman"/>
                <a:ea typeface="Times New Roman"/>
              </a:rPr>
              <a:t>• </a:t>
            </a:r>
            <a:r>
              <a:rPr lang="uk-UA" dirty="0" smtClean="0">
                <a:latin typeface="Times New Roman"/>
                <a:ea typeface="Times New Roman"/>
              </a:rPr>
              <a:t>Зловживання владою або службовим становищем (ст. 364 ККУ).</a:t>
            </a:r>
          </a:p>
          <a:p>
            <a:pPr marL="0" indent="0">
              <a:buNone/>
            </a:pPr>
            <a:r>
              <a:rPr lang="uk-UA" dirty="0" smtClean="0">
                <a:latin typeface="Times New Roman"/>
                <a:ea typeface="Times New Roman"/>
              </a:rPr>
              <a:t>• </a:t>
            </a:r>
            <a:r>
              <a:rPr lang="uk-UA" dirty="0">
                <a:latin typeface="Times New Roman"/>
                <a:ea typeface="Times New Roman"/>
              </a:rPr>
              <a:t>Прийняття пропозиції, обіцянки або одержання неправомірної вигоди</a:t>
            </a:r>
          </a:p>
          <a:p>
            <a:pPr marL="0" indent="0">
              <a:buNone/>
            </a:pPr>
            <a:r>
              <a:rPr lang="uk-UA" dirty="0">
                <a:latin typeface="Times New Roman"/>
                <a:ea typeface="Times New Roman"/>
              </a:rPr>
              <a:t>службовою особою (ст. 368 ККУ).</a:t>
            </a:r>
          </a:p>
          <a:p>
            <a:pPr marL="0" indent="0">
              <a:buNone/>
            </a:pPr>
            <a:r>
              <a:rPr lang="uk-UA" dirty="0">
                <a:latin typeface="Times New Roman"/>
                <a:ea typeface="Times New Roman"/>
              </a:rPr>
              <a:t>• Підкуп службової особи юридичної особи приватного права незалежно від</a:t>
            </a:r>
          </a:p>
          <a:p>
            <a:pPr marL="0" indent="0">
              <a:buNone/>
            </a:pPr>
            <a:r>
              <a:rPr lang="uk-UA" dirty="0">
                <a:latin typeface="Times New Roman"/>
                <a:ea typeface="Times New Roman"/>
              </a:rPr>
              <a:t>організаційно-правової форми (ст. 368-3 ККУ).</a:t>
            </a:r>
          </a:p>
          <a:p>
            <a:pPr marL="0" indent="0">
              <a:buNone/>
            </a:pPr>
            <a:r>
              <a:rPr lang="uk-UA" dirty="0">
                <a:latin typeface="Times New Roman"/>
                <a:ea typeface="Times New Roman"/>
              </a:rPr>
              <a:t>• Пропозиція, обіцянка або надання неправомірної вигоди службовій особі</a:t>
            </a:r>
          </a:p>
          <a:p>
            <a:pPr marL="0" indent="0">
              <a:buNone/>
            </a:pPr>
            <a:r>
              <a:rPr lang="uk-UA" dirty="0">
                <a:latin typeface="Times New Roman"/>
                <a:ea typeface="Times New Roman"/>
              </a:rPr>
              <a:t>(ст. 369 ККУ).</a:t>
            </a:r>
          </a:p>
          <a:p>
            <a:pPr marL="0" indent="0">
              <a:buNone/>
            </a:pPr>
            <a:r>
              <a:rPr lang="uk-UA" dirty="0">
                <a:latin typeface="Times New Roman"/>
                <a:ea typeface="Times New Roman"/>
              </a:rPr>
              <a:t>• Порушення вимог щодо запобігання та врегулювання конфлікту інтересів</a:t>
            </a:r>
          </a:p>
          <a:p>
            <a:pPr marL="0" indent="0">
              <a:buNone/>
            </a:pPr>
            <a:r>
              <a:rPr lang="uk-UA" dirty="0">
                <a:latin typeface="Times New Roman"/>
                <a:ea typeface="Times New Roman"/>
              </a:rPr>
              <a:t>(ст. 172-7 </a:t>
            </a:r>
            <a:r>
              <a:rPr lang="uk-UA" dirty="0" smtClean="0">
                <a:latin typeface="Times New Roman"/>
                <a:ea typeface="Times New Roman"/>
              </a:rPr>
              <a:t>КУ п АП</a:t>
            </a:r>
            <a:r>
              <a:rPr lang="uk-UA" dirty="0">
                <a:latin typeface="Times New Roman"/>
                <a:ea typeface="Times New Roman"/>
              </a:rPr>
              <a:t>).</a:t>
            </a:r>
          </a:p>
          <a:p>
            <a:pPr marL="0" indent="0">
              <a:buNone/>
            </a:pPr>
            <a:r>
              <a:rPr lang="uk-UA" dirty="0">
                <a:latin typeface="Times New Roman"/>
                <a:ea typeface="Times New Roman"/>
              </a:rPr>
              <a:t>• Дисциплінарна відповідальність, в тому числі звільнення особи із займаної</a:t>
            </a:r>
          </a:p>
          <a:p>
            <a:pPr marL="0" indent="0">
              <a:buNone/>
            </a:pPr>
            <a:r>
              <a:rPr lang="uk-UA" dirty="0">
                <a:latin typeface="Times New Roman"/>
                <a:ea typeface="Times New Roman"/>
              </a:rPr>
              <a:t>посади.</a:t>
            </a:r>
          </a:p>
          <a:p>
            <a:pPr marL="0" indent="0">
              <a:buNone/>
            </a:pPr>
            <a:r>
              <a:rPr lang="uk-UA" dirty="0">
                <a:latin typeface="Times New Roman"/>
                <a:ea typeface="Times New Roman"/>
              </a:rPr>
              <a:t>• За вчинення корупційного чи пов’язаного з корупцією правопорушення</a:t>
            </a:r>
          </a:p>
          <a:p>
            <a:pPr marL="0" indent="0">
              <a:buNone/>
            </a:pPr>
            <a:r>
              <a:rPr lang="uk-UA" dirty="0">
                <a:latin typeface="Times New Roman"/>
                <a:ea typeface="Times New Roman"/>
              </a:rPr>
              <a:t>відомості про таку особу вносяться до Реєстру корупціонерів </a:t>
            </a:r>
            <a:endParaRPr lang="uk-UA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uk-UA" dirty="0" smtClean="0">
                <a:latin typeface="Times New Roman"/>
                <a:ea typeface="Times New Roman"/>
              </a:rPr>
              <a:t>(ст.59 </a:t>
            </a:r>
            <a:r>
              <a:rPr lang="uk-UA" dirty="0" smtClean="0">
                <a:latin typeface="Times New Roman"/>
                <a:ea typeface="Times New Roman"/>
              </a:rPr>
              <a:t>Закону України </a:t>
            </a:r>
            <a:r>
              <a:rPr lang="uk-UA" dirty="0">
                <a:latin typeface="Times New Roman"/>
                <a:ea typeface="Times New Roman"/>
              </a:rPr>
              <a:t>“Про запобігання корупції”). </a:t>
            </a:r>
            <a:r>
              <a:rPr lang="uk-UA" dirty="0" smtClean="0">
                <a:latin typeface="Times New Roman"/>
                <a:ea typeface="Times New Roman"/>
              </a:rPr>
              <a:t> </a:t>
            </a:r>
            <a:endParaRPr lang="ru-RU" sz="28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90714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Times New Roman"/>
                <a:ea typeface="Times New Roman"/>
              </a:rPr>
              <a:t>Обов’язком студента є:</a:t>
            </a:r>
            <a:endParaRPr lang="ru-RU" sz="3200" b="1" u="none" strike="noStrike" baseline="0" dirty="0" smtClean="0">
              <a:latin typeface="Times New Roman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spcAft>
                <a:spcPts val="0"/>
              </a:spcAft>
              <a:buAutoNum type="arabicPeriod"/>
              <a:tabLst>
                <a:tab pos="1714500" algn="l"/>
              </a:tabLst>
            </a:pPr>
            <a:r>
              <a:rPr lang="uk-UA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Дотримання </a:t>
            </a:r>
            <a:r>
              <a:rPr lang="uk-UA" dirty="0">
                <a:latin typeface="Times New Roman" pitchFamily="18" charset="0"/>
                <a:ea typeface="Times New Roman"/>
                <a:cs typeface="Times New Roman" pitchFamily="18" charset="0"/>
              </a:rPr>
              <a:t>етичних </a:t>
            </a:r>
            <a:r>
              <a:rPr lang="uk-UA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норм поведінки;</a:t>
            </a:r>
          </a:p>
          <a:p>
            <a:pPr marL="514350" indent="-514350">
              <a:spcAft>
                <a:spcPts val="0"/>
              </a:spcAft>
              <a:buAutoNum type="arabicPeriod"/>
              <a:tabLst>
                <a:tab pos="1714500" algn="l"/>
              </a:tabLst>
            </a:pPr>
            <a:endParaRPr lang="uk-UA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spcAft>
                <a:spcPts val="0"/>
              </a:spcAft>
              <a:buNone/>
              <a:tabLst>
                <a:tab pos="1714500" algn="l"/>
              </a:tabLst>
            </a:pPr>
            <a:r>
              <a:rPr lang="uk-UA" dirty="0" smtClean="0">
                <a:solidFill>
                  <a:srgbClr val="42424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2. </a:t>
            </a:r>
            <a:r>
              <a:rPr lang="ru-RU" dirty="0" err="1">
                <a:solidFill>
                  <a:srgbClr val="313131"/>
                </a:solidFill>
                <a:latin typeface="Times New Roman" pitchFamily="18" charset="0"/>
                <a:cs typeface="Times New Roman" pitchFamily="18" charset="0"/>
              </a:rPr>
              <a:t>Дотримання</a:t>
            </a:r>
            <a:r>
              <a:rPr lang="ru-RU" dirty="0">
                <a:solidFill>
                  <a:srgbClr val="31313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13131"/>
                </a:solidFill>
                <a:latin typeface="Times New Roman" pitchFamily="18" charset="0"/>
                <a:cs typeface="Times New Roman" pitchFamily="18" charset="0"/>
              </a:rPr>
              <a:t>академічної</a:t>
            </a:r>
            <a:r>
              <a:rPr lang="ru-RU" dirty="0">
                <a:solidFill>
                  <a:srgbClr val="31313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313131"/>
                </a:solidFill>
                <a:latin typeface="Times New Roman" pitchFamily="18" charset="0"/>
                <a:cs typeface="Times New Roman" pitchFamily="18" charset="0"/>
              </a:rPr>
              <a:t>доброчесності</a:t>
            </a:r>
            <a:r>
              <a:rPr lang="ru-RU" dirty="0" smtClean="0">
                <a:solidFill>
                  <a:srgbClr val="31313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uk-UA" dirty="0">
                <a:solidFill>
                  <a:srgbClr val="42424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</a:p>
          <a:p>
            <a:pPr marL="0" indent="0">
              <a:spcAft>
                <a:spcPts val="0"/>
              </a:spcAft>
              <a:buNone/>
              <a:tabLst>
                <a:tab pos="1714500" algn="l"/>
              </a:tabLst>
            </a:pPr>
            <a:endParaRPr lang="ru-RU" dirty="0" smtClean="0">
              <a:solidFill>
                <a:srgbClr val="31313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Aft>
                <a:spcPts val="0"/>
              </a:spcAft>
              <a:buNone/>
              <a:tabLst>
                <a:tab pos="1714500" algn="l"/>
              </a:tabLst>
            </a:pPr>
            <a:r>
              <a:rPr lang="ru-RU" dirty="0" smtClean="0">
                <a:solidFill>
                  <a:srgbClr val="313131"/>
                </a:solidFill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ru-RU" dirty="0" err="1" smtClean="0">
                <a:solidFill>
                  <a:srgbClr val="313131"/>
                </a:solidFill>
                <a:latin typeface="Times New Roman" pitchFamily="18" charset="0"/>
                <a:cs typeface="Times New Roman" pitchFamily="18" charset="0"/>
              </a:rPr>
              <a:t>Дотримання</a:t>
            </a:r>
            <a:r>
              <a:rPr lang="ru-RU" dirty="0" smtClean="0">
                <a:solidFill>
                  <a:srgbClr val="31313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313131"/>
                </a:solidFill>
                <a:latin typeface="Times New Roman" pitchFamily="18" charset="0"/>
                <a:cs typeface="Times New Roman" pitchFamily="18" charset="0"/>
              </a:rPr>
              <a:t>правил </a:t>
            </a:r>
            <a:r>
              <a:rPr lang="ru-RU" dirty="0" err="1">
                <a:solidFill>
                  <a:srgbClr val="313131"/>
                </a:solidFill>
                <a:latin typeface="Times New Roman" pitchFamily="18" charset="0"/>
                <a:cs typeface="Times New Roman" pitchFamily="18" charset="0"/>
              </a:rPr>
              <a:t>внутрішнього</a:t>
            </a:r>
            <a:r>
              <a:rPr lang="ru-RU" dirty="0">
                <a:solidFill>
                  <a:srgbClr val="31313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313131"/>
                </a:solidFill>
                <a:latin typeface="Times New Roman" pitchFamily="18" charset="0"/>
                <a:cs typeface="Times New Roman" pitchFamily="18" charset="0"/>
              </a:rPr>
              <a:t>     	      </a:t>
            </a:r>
          </a:p>
          <a:p>
            <a:pPr marL="0" indent="0">
              <a:spcAft>
                <a:spcPts val="0"/>
              </a:spcAft>
              <a:buNone/>
              <a:tabLst>
                <a:tab pos="1714500" algn="l"/>
              </a:tabLst>
            </a:pPr>
            <a:r>
              <a:rPr lang="ru-RU" dirty="0">
                <a:solidFill>
                  <a:srgbClr val="31313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31313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solidFill>
                  <a:srgbClr val="313131"/>
                </a:solidFill>
                <a:latin typeface="Times New Roman" pitchFamily="18" charset="0"/>
                <a:cs typeface="Times New Roman" pitchFamily="18" charset="0"/>
              </a:rPr>
              <a:t>розпорядку</a:t>
            </a:r>
            <a:r>
              <a:rPr lang="ru-RU" dirty="0" smtClean="0">
                <a:solidFill>
                  <a:srgbClr val="31313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313131"/>
                </a:solidFill>
                <a:latin typeface="Times New Roman" pitchFamily="18" charset="0"/>
                <a:cs typeface="Times New Roman" pitchFamily="18" charset="0"/>
              </a:rPr>
              <a:t>закладу </a:t>
            </a:r>
            <a:r>
              <a:rPr lang="ru-RU" dirty="0" err="1">
                <a:solidFill>
                  <a:srgbClr val="313131"/>
                </a:solidFill>
                <a:latin typeface="Times New Roman" pitchFamily="18" charset="0"/>
                <a:cs typeface="Times New Roman" pitchFamily="18" charset="0"/>
              </a:rPr>
              <a:t>вищої</a:t>
            </a:r>
            <a:r>
              <a:rPr lang="ru-RU" dirty="0">
                <a:solidFill>
                  <a:srgbClr val="31313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313131"/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 smtClean="0">
                <a:solidFill>
                  <a:srgbClr val="31313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489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dirty="0" smtClean="0">
                <a:latin typeface="Times New Roman"/>
                <a:ea typeface="Times New Roman"/>
              </a:rPr>
              <a:t>Добро</a:t>
            </a:r>
            <a:r>
              <a:rPr lang="uk-UA" sz="3600" b="1" dirty="0">
                <a:latin typeface="Times New Roman"/>
                <a:ea typeface="Times New Roman"/>
              </a:rPr>
              <a:t>. </a:t>
            </a:r>
            <a:r>
              <a:rPr lang="uk-UA" sz="3600" b="1" dirty="0" smtClean="0">
                <a:latin typeface="Times New Roman"/>
                <a:ea typeface="Times New Roman"/>
              </a:rPr>
              <a:t>Чесність</a:t>
            </a:r>
            <a:r>
              <a:rPr lang="ru-RU" sz="4000" dirty="0">
                <a:latin typeface="Times New Roman"/>
                <a:ea typeface="Times New Roman"/>
              </a:rPr>
              <a:t/>
            </a:r>
            <a:br>
              <a:rPr lang="ru-RU" sz="4000" dirty="0">
                <a:latin typeface="Times New Roman"/>
                <a:ea typeface="Times New Roman"/>
              </a:rPr>
            </a:br>
            <a:endParaRPr lang="uk-UA" b="1" i="0" u="none" strike="noStrike" baseline="0" dirty="0" smtClean="0">
              <a:latin typeface="Times New Roman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b="1" i="1" dirty="0">
                <a:latin typeface="Times New Roman"/>
                <a:ea typeface="Times New Roman"/>
              </a:rPr>
              <a:t>Визначення </a:t>
            </a:r>
            <a:r>
              <a:rPr lang="uk-UA" b="1" i="1" dirty="0" smtClean="0">
                <a:latin typeface="Times New Roman"/>
                <a:ea typeface="Times New Roman"/>
              </a:rPr>
              <a:t>термінів:</a:t>
            </a:r>
            <a:endParaRPr lang="uk-UA" b="1" i="1" dirty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uk-UA" dirty="0" smtClean="0">
                <a:latin typeface="Times New Roman"/>
                <a:ea typeface="Times New Roman"/>
              </a:rPr>
              <a:t>- </a:t>
            </a:r>
            <a:r>
              <a:rPr lang="ru-RU" b="1" dirty="0" err="1">
                <a:latin typeface="Times New Roman"/>
                <a:ea typeface="Times New Roman"/>
              </a:rPr>
              <a:t>Доброчесність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– </a:t>
            </a:r>
            <a:r>
              <a:rPr lang="ru-RU" dirty="0" err="1">
                <a:latin typeface="Times New Roman"/>
                <a:ea typeface="Times New Roman"/>
              </a:rPr>
              <a:t>це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чинити</a:t>
            </a:r>
            <a:r>
              <a:rPr lang="ru-RU" dirty="0">
                <a:latin typeface="Times New Roman"/>
                <a:ea typeface="Times New Roman"/>
              </a:rPr>
              <a:t> правильно </a:t>
            </a:r>
            <a:r>
              <a:rPr lang="ru-RU" dirty="0" err="1">
                <a:latin typeface="Times New Roman"/>
                <a:ea typeface="Times New Roman"/>
              </a:rPr>
              <a:t>навіть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тоді</a:t>
            </a:r>
            <a:r>
              <a:rPr lang="ru-RU" dirty="0">
                <a:latin typeface="Times New Roman"/>
                <a:ea typeface="Times New Roman"/>
              </a:rPr>
              <a:t>, коли </a:t>
            </a:r>
            <a:r>
              <a:rPr lang="ru-RU" dirty="0" err="1">
                <a:latin typeface="Times New Roman"/>
                <a:ea typeface="Times New Roman"/>
              </a:rPr>
              <a:t>ніхто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</a:rPr>
              <a:t>не</a:t>
            </a:r>
            <a:r>
              <a:rPr lang="uk-UA" dirty="0">
                <a:latin typeface="Times New Roman"/>
                <a:ea typeface="Times New Roman"/>
              </a:rPr>
              <a:t> </a:t>
            </a:r>
            <a:r>
              <a:rPr lang="uk-UA" dirty="0" smtClean="0">
                <a:latin typeface="Times New Roman"/>
                <a:ea typeface="Times New Roman"/>
              </a:rPr>
              <a:t>бачить;</a:t>
            </a:r>
          </a:p>
          <a:p>
            <a:pPr marL="0" indent="0" algn="just">
              <a:buNone/>
            </a:pPr>
            <a:r>
              <a:rPr lang="uk-UA" dirty="0">
                <a:latin typeface="Times New Roman"/>
                <a:ea typeface="Times New Roman"/>
              </a:rPr>
              <a:t/>
            </a:r>
            <a:br>
              <a:rPr lang="uk-UA" dirty="0">
                <a:latin typeface="Times New Roman"/>
                <a:ea typeface="Times New Roman"/>
              </a:rPr>
            </a:br>
            <a:r>
              <a:rPr lang="uk-UA" dirty="0" smtClean="0">
                <a:latin typeface="Times New Roman"/>
                <a:ea typeface="Times New Roman"/>
              </a:rPr>
              <a:t>- </a:t>
            </a:r>
            <a:r>
              <a:rPr lang="uk-UA" b="1" dirty="0" smtClean="0">
                <a:latin typeface="Times New Roman"/>
                <a:ea typeface="Times New Roman"/>
              </a:rPr>
              <a:t>Академічна </a:t>
            </a:r>
            <a:r>
              <a:rPr lang="uk-UA" b="1" dirty="0">
                <a:latin typeface="Times New Roman"/>
                <a:ea typeface="Times New Roman"/>
              </a:rPr>
              <a:t>доброчесність</a:t>
            </a:r>
            <a:r>
              <a:rPr lang="uk-UA" dirty="0">
                <a:latin typeface="Times New Roman"/>
                <a:ea typeface="Times New Roman"/>
              </a:rPr>
              <a:t> – це сукупність етичних </a:t>
            </a:r>
            <a:r>
              <a:rPr lang="uk-UA" dirty="0" smtClean="0">
                <a:latin typeface="Times New Roman"/>
                <a:ea typeface="Times New Roman"/>
              </a:rPr>
              <a:t>принципів та визначених законом </a:t>
            </a:r>
            <a:r>
              <a:rPr lang="uk-UA" dirty="0">
                <a:latin typeface="Times New Roman"/>
                <a:ea typeface="Times New Roman"/>
              </a:rPr>
              <a:t>правил, якими мають керуватися </a:t>
            </a:r>
            <a:r>
              <a:rPr lang="uk-UA" dirty="0" smtClean="0">
                <a:latin typeface="Times New Roman"/>
                <a:ea typeface="Times New Roman"/>
              </a:rPr>
              <a:t>учасники освітнього </a:t>
            </a:r>
            <a:r>
              <a:rPr lang="uk-UA" dirty="0">
                <a:latin typeface="Times New Roman"/>
                <a:ea typeface="Times New Roman"/>
              </a:rPr>
              <a:t>процесу під час навчання, викладання </a:t>
            </a:r>
            <a:r>
              <a:rPr lang="uk-UA" dirty="0" smtClean="0">
                <a:latin typeface="Times New Roman"/>
                <a:ea typeface="Times New Roman"/>
              </a:rPr>
              <a:t>та провадження </a:t>
            </a:r>
            <a:r>
              <a:rPr lang="uk-UA" dirty="0">
                <a:latin typeface="Times New Roman"/>
                <a:ea typeface="Times New Roman"/>
              </a:rPr>
              <a:t>наукової (творчої) діяльності з </a:t>
            </a:r>
            <a:r>
              <a:rPr lang="uk-UA" dirty="0" smtClean="0">
                <a:latin typeface="Times New Roman"/>
                <a:ea typeface="Times New Roman"/>
              </a:rPr>
              <a:t>метою забезпечення </a:t>
            </a:r>
            <a:r>
              <a:rPr lang="uk-UA" dirty="0">
                <a:latin typeface="Times New Roman"/>
                <a:ea typeface="Times New Roman"/>
              </a:rPr>
              <a:t>довіри до результатів навчання </a:t>
            </a:r>
            <a:r>
              <a:rPr lang="uk-UA" dirty="0" smtClean="0">
                <a:latin typeface="Times New Roman"/>
                <a:ea typeface="Times New Roman"/>
              </a:rPr>
              <a:t>та/або наукових </a:t>
            </a:r>
            <a:r>
              <a:rPr lang="uk-UA" dirty="0">
                <a:latin typeface="Times New Roman"/>
                <a:ea typeface="Times New Roman"/>
              </a:rPr>
              <a:t>(творчих) досягнень.</a:t>
            </a:r>
            <a:br>
              <a:rPr lang="uk-UA" dirty="0">
                <a:latin typeface="Times New Roman"/>
                <a:ea typeface="Times New Roman"/>
              </a:rPr>
            </a:br>
            <a:r>
              <a:rPr lang="uk-UA" dirty="0">
                <a:latin typeface="Times New Roman"/>
                <a:ea typeface="Times New Roman"/>
              </a:rPr>
              <a:t/>
            </a:r>
            <a:br>
              <a:rPr lang="uk-UA" dirty="0"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2848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uk-UA" b="1" i="0" u="none" strike="noStrike" baseline="0" dirty="0" smtClean="0">
                <a:latin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</a:rPr>
              <a:t> </a:t>
            </a:r>
            <a:r>
              <a:rPr lang="uk-UA" sz="3600" b="1" dirty="0">
                <a:latin typeface="Times New Roman"/>
                <a:ea typeface="Times New Roman"/>
              </a:rPr>
              <a:t> </a:t>
            </a:r>
            <a:r>
              <a:rPr lang="uk-UA" sz="3600" b="1" dirty="0" smtClean="0">
                <a:latin typeface="Times New Roman"/>
                <a:ea typeface="Times New Roman"/>
              </a:rPr>
              <a:t>Порушення </a:t>
            </a:r>
            <a:r>
              <a:rPr lang="uk-UA" sz="3600" b="1" dirty="0">
                <a:latin typeface="Times New Roman"/>
                <a:ea typeface="Times New Roman"/>
              </a:rPr>
              <a:t>академічної доброчесності</a:t>
            </a:r>
            <a:r>
              <a:rPr lang="uk-UA" i="1" dirty="0">
                <a:latin typeface="Times New Roman"/>
                <a:ea typeface="Times New Roman"/>
              </a:rPr>
              <a:t>	</a:t>
            </a:r>
            <a:endParaRPr lang="uk-UA" b="1" i="1" u="none" strike="noStrike" baseline="0" dirty="0" smtClean="0">
              <a:latin typeface="Times New Roman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340768"/>
            <a:ext cx="8568952" cy="504056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  <a:tabLst>
                <a:tab pos="600075" algn="l"/>
                <a:tab pos="2969895" algn="ctr"/>
              </a:tabLst>
            </a:pPr>
            <a:r>
              <a:rPr lang="uk-UA" b="1" dirty="0">
                <a:latin typeface="Times New Roman"/>
                <a:ea typeface="Times New Roman"/>
              </a:rPr>
              <a:t>	</a:t>
            </a:r>
            <a:r>
              <a:rPr lang="uk-UA" b="1" dirty="0" smtClean="0">
                <a:latin typeface="Times New Roman"/>
                <a:ea typeface="Times New Roman"/>
              </a:rPr>
              <a:t>    </a:t>
            </a:r>
            <a:r>
              <a:rPr lang="uk-UA" dirty="0" smtClean="0">
                <a:latin typeface="Times New Roman"/>
                <a:ea typeface="Times New Roman"/>
              </a:rPr>
              <a:t>1) Фальсифікація;</a:t>
            </a:r>
            <a:endParaRPr lang="uk-UA" sz="2000" dirty="0" smtClean="0">
              <a:latin typeface="Times New Roman"/>
              <a:ea typeface="Times New Roman"/>
            </a:endParaRPr>
          </a:p>
          <a:p>
            <a:pPr marL="0" indent="0" algn="just">
              <a:buNone/>
              <a:tabLst>
                <a:tab pos="2047875" algn="l"/>
              </a:tabLst>
            </a:pPr>
            <a:r>
              <a:rPr lang="uk-UA" dirty="0">
                <a:latin typeface="Times New Roman"/>
                <a:ea typeface="Times New Roman"/>
              </a:rPr>
              <a:t> </a:t>
            </a:r>
            <a:r>
              <a:rPr lang="uk-UA" dirty="0" smtClean="0">
                <a:latin typeface="Times New Roman"/>
                <a:ea typeface="Times New Roman"/>
              </a:rPr>
              <a:t>            2) Фабрикація;</a:t>
            </a:r>
            <a:r>
              <a:rPr lang="uk-UA" dirty="0">
                <a:latin typeface="Times New Roman"/>
                <a:ea typeface="Times New Roman"/>
              </a:rPr>
              <a:t>	</a:t>
            </a:r>
            <a:endParaRPr lang="ru-RU" sz="2800" dirty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r>
              <a:rPr lang="uk-UA" dirty="0" smtClean="0">
                <a:latin typeface="Times New Roman"/>
                <a:ea typeface="Times New Roman"/>
              </a:rPr>
              <a:t>	3) Обман;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/>
                <a:ea typeface="Times New Roman"/>
              </a:rPr>
              <a:t>	4) Списування;</a:t>
            </a:r>
            <a:endParaRPr lang="ru-RU" sz="2800" dirty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r>
              <a:rPr lang="uk-UA" dirty="0" smtClean="0">
                <a:latin typeface="Times New Roman"/>
                <a:ea typeface="Times New Roman"/>
              </a:rPr>
              <a:t>	5) </a:t>
            </a:r>
            <a:r>
              <a:rPr lang="uk-UA" dirty="0" err="1" smtClean="0">
                <a:latin typeface="Times New Roman"/>
                <a:ea typeface="Times New Roman"/>
              </a:rPr>
              <a:t>Плагіт</a:t>
            </a:r>
            <a:r>
              <a:rPr lang="uk-UA" dirty="0" smtClean="0">
                <a:latin typeface="Times New Roman"/>
                <a:ea typeface="Times New Roman"/>
              </a:rPr>
              <a:t>;</a:t>
            </a:r>
            <a:endParaRPr lang="ru-RU" sz="2800" dirty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r>
              <a:rPr lang="uk-UA" dirty="0" smtClean="0">
                <a:latin typeface="Times New Roman"/>
                <a:ea typeface="Times New Roman"/>
              </a:rPr>
              <a:t>	6) </a:t>
            </a:r>
            <a:r>
              <a:rPr lang="uk-UA" dirty="0" err="1" smtClean="0">
                <a:latin typeface="Times New Roman"/>
                <a:ea typeface="Times New Roman"/>
              </a:rPr>
              <a:t>Самоплагіат</a:t>
            </a:r>
            <a:r>
              <a:rPr lang="uk-UA" dirty="0" smtClean="0">
                <a:latin typeface="Times New Roman"/>
                <a:ea typeface="Times New Roman"/>
              </a:rPr>
              <a:t> ;</a:t>
            </a:r>
            <a:endParaRPr lang="ru-RU" sz="2800" dirty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r>
              <a:rPr lang="uk-UA" dirty="0" smtClean="0">
                <a:latin typeface="Times New Roman"/>
                <a:ea typeface="Times New Roman"/>
              </a:rPr>
              <a:t>	7) </a:t>
            </a:r>
            <a:r>
              <a:rPr lang="uk-UA" dirty="0">
                <a:latin typeface="Times New Roman"/>
                <a:ea typeface="Times New Roman"/>
              </a:rPr>
              <a:t>Академічний </a:t>
            </a:r>
            <a:r>
              <a:rPr lang="uk-UA" dirty="0" smtClean="0">
                <a:latin typeface="Times New Roman"/>
                <a:ea typeface="Times New Roman"/>
              </a:rPr>
              <a:t>плагіат;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/>
                <a:ea typeface="Times New Roman"/>
              </a:rPr>
              <a:t>Вид </a:t>
            </a:r>
            <a:r>
              <a:rPr lang="ru-RU" sz="2800" dirty="0" err="1" smtClean="0">
                <a:latin typeface="Times New Roman"/>
                <a:ea typeface="Times New Roman"/>
              </a:rPr>
              <a:t>академічного</a:t>
            </a: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ru-RU" sz="2800" dirty="0" err="1" smtClean="0">
                <a:latin typeface="Times New Roman"/>
                <a:ea typeface="Times New Roman"/>
              </a:rPr>
              <a:t>плагіату</a:t>
            </a:r>
            <a:r>
              <a:rPr lang="ru-RU" sz="2800" dirty="0" smtClean="0">
                <a:latin typeface="Times New Roman"/>
                <a:ea typeface="Times New Roman"/>
              </a:rPr>
              <a:t>: - </a:t>
            </a:r>
            <a:r>
              <a:rPr lang="ru-RU" sz="2800" dirty="0" err="1" smtClean="0">
                <a:latin typeface="Times New Roman"/>
                <a:ea typeface="Times New Roman"/>
              </a:rPr>
              <a:t>плагіат</a:t>
            </a:r>
            <a:r>
              <a:rPr lang="ru-RU" sz="2800" dirty="0" smtClean="0">
                <a:latin typeface="Times New Roman"/>
                <a:ea typeface="Times New Roman"/>
              </a:rPr>
              <a:t>-переклад</a:t>
            </a:r>
            <a:r>
              <a:rPr lang="ru-RU" sz="2800" dirty="0">
                <a:latin typeface="Times New Roman"/>
                <a:ea typeface="Times New Roman"/>
              </a:rPr>
              <a:t>, </a:t>
            </a:r>
            <a:endParaRPr lang="ru-RU" sz="2800" dirty="0" smtClean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r>
              <a:rPr lang="ru-RU" sz="2800" dirty="0" smtClean="0">
                <a:latin typeface="Times New Roman"/>
                <a:ea typeface="Times New Roman"/>
              </a:rPr>
              <a:t>                                                - </a:t>
            </a:r>
            <a:r>
              <a:rPr lang="ru-RU" sz="2800" dirty="0" err="1" smtClean="0">
                <a:latin typeface="Times New Roman"/>
                <a:ea typeface="Times New Roman"/>
              </a:rPr>
              <a:t>плагіат</a:t>
            </a: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ru-RU" sz="2800" dirty="0" err="1" smtClean="0">
                <a:latin typeface="Times New Roman"/>
                <a:ea typeface="Times New Roman"/>
              </a:rPr>
              <a:t>ідеї</a:t>
            </a:r>
            <a:r>
              <a:rPr lang="ru-RU" sz="2800" dirty="0" smtClean="0">
                <a:latin typeface="Times New Roman"/>
                <a:ea typeface="Times New Roman"/>
              </a:rPr>
              <a:t>,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/>
                <a:ea typeface="Times New Roman"/>
              </a:rPr>
              <a:t>                                                - </a:t>
            </a:r>
            <a:r>
              <a:rPr lang="ru-RU" sz="2800" dirty="0" err="1" smtClean="0">
                <a:latin typeface="Times New Roman"/>
                <a:ea typeface="Times New Roman"/>
              </a:rPr>
              <a:t>плагіат</a:t>
            </a: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ru-RU" sz="2800" dirty="0">
                <a:latin typeface="Times New Roman"/>
                <a:ea typeface="Times New Roman"/>
              </a:rPr>
              <a:t>«</a:t>
            </a:r>
            <a:r>
              <a:rPr lang="ru-RU" sz="2800" dirty="0" err="1">
                <a:latin typeface="Times New Roman"/>
                <a:ea typeface="Times New Roman"/>
              </a:rPr>
              <a:t>скопіювати</a:t>
            </a:r>
            <a:r>
              <a:rPr lang="ru-RU" sz="2800" dirty="0">
                <a:latin typeface="Times New Roman"/>
                <a:ea typeface="Times New Roman"/>
              </a:rPr>
              <a:t> і </a:t>
            </a:r>
            <a:r>
              <a:rPr lang="ru-RU" sz="2800" dirty="0" err="1" smtClean="0">
                <a:latin typeface="Times New Roman"/>
                <a:ea typeface="Times New Roman"/>
              </a:rPr>
              <a:t>вставити</a:t>
            </a:r>
            <a:r>
              <a:rPr lang="ru-RU" sz="2800" dirty="0" smtClean="0">
                <a:latin typeface="Times New Roman"/>
                <a:ea typeface="Times New Roman"/>
              </a:rPr>
              <a:t>», 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/>
                <a:ea typeface="Times New Roman"/>
              </a:rPr>
              <a:t>                                                - </a:t>
            </a:r>
            <a:r>
              <a:rPr lang="ru-RU" sz="2800" dirty="0" err="1" smtClean="0">
                <a:latin typeface="Times New Roman"/>
                <a:ea typeface="Times New Roman"/>
              </a:rPr>
              <a:t>плагіат</a:t>
            </a: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ru-RU" sz="2800" dirty="0">
                <a:latin typeface="Times New Roman"/>
                <a:ea typeface="Times New Roman"/>
              </a:rPr>
              <a:t>«</a:t>
            </a:r>
            <a:r>
              <a:rPr lang="ru-RU" sz="2800" dirty="0" err="1">
                <a:latin typeface="Times New Roman"/>
                <a:ea typeface="Times New Roman"/>
              </a:rPr>
              <a:t>потрусити</a:t>
            </a:r>
            <a:r>
              <a:rPr lang="ru-RU" sz="2800" dirty="0">
                <a:latin typeface="Times New Roman"/>
                <a:ea typeface="Times New Roman"/>
              </a:rPr>
              <a:t> і </a:t>
            </a:r>
            <a:r>
              <a:rPr lang="ru-RU" sz="2800" dirty="0" err="1">
                <a:latin typeface="Times New Roman"/>
                <a:ea typeface="Times New Roman"/>
              </a:rPr>
              <a:t>вставити</a:t>
            </a:r>
            <a:r>
              <a:rPr lang="ru-RU" sz="2800" dirty="0" smtClean="0">
                <a:latin typeface="Times New Roman"/>
                <a:ea typeface="Times New Roman"/>
              </a:rPr>
              <a:t>».</a:t>
            </a:r>
            <a:endParaRPr lang="ru-RU" sz="2800" dirty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r>
              <a:rPr lang="uk-UA" dirty="0" smtClean="0">
                <a:latin typeface="Times New Roman"/>
                <a:ea typeface="Times New Roman"/>
              </a:rPr>
              <a:t>	8) </a:t>
            </a:r>
            <a:r>
              <a:rPr lang="uk-UA" dirty="0">
                <a:latin typeface="Times New Roman"/>
                <a:ea typeface="Times New Roman"/>
              </a:rPr>
              <a:t>Академічне хабарництво;</a:t>
            </a:r>
            <a:endParaRPr lang="ru-RU" sz="2800" dirty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r>
              <a:rPr lang="uk-UA" dirty="0" smtClean="0">
                <a:latin typeface="Times New Roman"/>
                <a:ea typeface="Times New Roman"/>
              </a:rPr>
              <a:t>	9) </a:t>
            </a:r>
            <a:r>
              <a:rPr lang="uk-UA" dirty="0">
                <a:latin typeface="Times New Roman"/>
                <a:ea typeface="Times New Roman"/>
              </a:rPr>
              <a:t>Необ’єктивне </a:t>
            </a:r>
            <a:r>
              <a:rPr lang="uk-UA" dirty="0" smtClean="0">
                <a:latin typeface="Times New Roman"/>
                <a:ea typeface="Times New Roman"/>
              </a:rPr>
              <a:t>оцінювання;</a:t>
            </a:r>
            <a:endParaRPr lang="ru-RU" sz="2800" dirty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r>
              <a:rPr lang="uk-UA" dirty="0" smtClean="0">
                <a:latin typeface="Times New Roman"/>
                <a:ea typeface="Times New Roman"/>
              </a:rPr>
              <a:t>	10</a:t>
            </a:r>
            <a:r>
              <a:rPr lang="uk-UA" dirty="0">
                <a:latin typeface="Times New Roman"/>
                <a:ea typeface="Times New Roman"/>
              </a:rPr>
              <a:t>) Академічний </a:t>
            </a:r>
            <a:r>
              <a:rPr lang="uk-UA" dirty="0" smtClean="0">
                <a:latin typeface="Times New Roman"/>
                <a:ea typeface="Times New Roman"/>
              </a:rPr>
              <a:t>обман;</a:t>
            </a:r>
            <a:endParaRPr lang="ru-RU" sz="2800" dirty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endParaRPr lang="ru-RU" sz="28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sz="28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132890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557</Words>
  <Application>Microsoft Office PowerPoint</Application>
  <PresentationFormat>Экран (4:3)</PresentationFormat>
  <Paragraphs>95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УКРАЇНСЬКИЙ ДЕРЖАВНИЙ УНІВЕРСИТЕТ   НАУКИ І ТЕХНОЛОГІЙ</vt:lpstr>
      <vt:lpstr>ЗАКОН УКРАЇНИ Про запобігання корупції </vt:lpstr>
      <vt:lpstr>ЗАКОН УКРАЇНИ Про запобігання корупції </vt:lpstr>
      <vt:lpstr>ЗАКОН УКРАЇНИ Про запобігання корупції  </vt:lpstr>
      <vt:lpstr>  Корупційні ризики у вищій освіті</vt:lpstr>
      <vt:lpstr>Корупційні та інші юридичні наслідки:</vt:lpstr>
      <vt:lpstr>Обов’язком студента є:</vt:lpstr>
      <vt:lpstr>Добро. Чесність </vt:lpstr>
      <vt:lpstr>   Порушення академічної доброчесності </vt:lpstr>
      <vt:lpstr> Наслідки порушення академічної доброчесності </vt:lpstr>
      <vt:lpstr> Наслідки порушення академічної доброчесності </vt:lpstr>
      <vt:lpstr>            Керівник   уповноваженого відділу  з питань запобігання та виявлення   корупції                                                                                                          </vt:lpstr>
    </vt:vector>
  </TitlesOfParts>
  <Company>diit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ДНІПРОВСЬКИЙ  НАЦІОНАЛЬНИЙ  УНІВЕРСИТЕТ   ЗАЛІЗНИЧНОГО  ТРАНСПОРТУ  імені академіка В. Лазаряна</dc:title>
  <dc:creator>admin</dc:creator>
  <cp:lastModifiedBy>admin</cp:lastModifiedBy>
  <cp:revision>55</cp:revision>
  <dcterms:created xsi:type="dcterms:W3CDTF">2021-03-24T14:14:24Z</dcterms:created>
  <dcterms:modified xsi:type="dcterms:W3CDTF">2023-03-28T08:22:14Z</dcterms:modified>
</cp:coreProperties>
</file>